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1"/>
  </p:sldMasterIdLst>
  <p:notesMasterIdLst>
    <p:notesMasterId r:id="rId56"/>
  </p:notesMasterIdLst>
  <p:sldIdLst>
    <p:sldId id="325" r:id="rId2"/>
    <p:sldId id="259" r:id="rId3"/>
    <p:sldId id="307" r:id="rId4"/>
    <p:sldId id="306" r:id="rId5"/>
    <p:sldId id="258" r:id="rId6"/>
    <p:sldId id="260" r:id="rId7"/>
    <p:sldId id="305" r:id="rId8"/>
    <p:sldId id="308" r:id="rId9"/>
    <p:sldId id="320" r:id="rId10"/>
    <p:sldId id="321" r:id="rId11"/>
    <p:sldId id="309" r:id="rId12"/>
    <p:sldId id="326" r:id="rId13"/>
    <p:sldId id="327" r:id="rId14"/>
    <p:sldId id="328" r:id="rId15"/>
    <p:sldId id="303" r:id="rId16"/>
    <p:sldId id="319" r:id="rId17"/>
    <p:sldId id="322" r:id="rId18"/>
    <p:sldId id="329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73" r:id="rId33"/>
    <p:sldId id="299" r:id="rId34"/>
    <p:sldId id="301" r:id="rId35"/>
    <p:sldId id="302" r:id="rId36"/>
    <p:sldId id="310" r:id="rId37"/>
    <p:sldId id="318" r:id="rId38"/>
    <p:sldId id="312" r:id="rId39"/>
    <p:sldId id="313" r:id="rId40"/>
    <p:sldId id="314" r:id="rId41"/>
    <p:sldId id="311" r:id="rId42"/>
    <p:sldId id="317" r:id="rId43"/>
    <p:sldId id="316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0" r:id="rId53"/>
    <p:sldId id="339" r:id="rId54"/>
    <p:sldId id="340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94666"/>
  </p:normalViewPr>
  <p:slideViewPr>
    <p:cSldViewPr snapToGrid="0" snapToObjects="1">
      <p:cViewPr varScale="1">
        <p:scale>
          <a:sx n="98" d="100"/>
          <a:sy n="98" d="100"/>
        </p:scale>
        <p:origin x="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033B9A-4D97-477E-9772-F8ADE99470F3}" type="doc">
      <dgm:prSet loTypeId="urn:microsoft.com/office/officeart/2005/8/layout/vList5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CC5210A-B327-4E36-B187-D88DEB43FDDA}">
      <dgm:prSet/>
      <dgm:spPr/>
      <dgm:t>
        <a:bodyPr/>
        <a:lstStyle/>
        <a:p>
          <a:r>
            <a:rPr lang="en-US" baseline="0"/>
            <a:t>Why Git?</a:t>
          </a:r>
          <a:endParaRPr lang="en-US"/>
        </a:p>
      </dgm:t>
    </dgm:pt>
    <dgm:pt modelId="{CD539C1C-4A08-434D-AF97-EF18F297E790}" type="parTrans" cxnId="{329558A4-8BB4-47C2-A935-74B15FE02799}">
      <dgm:prSet/>
      <dgm:spPr/>
      <dgm:t>
        <a:bodyPr/>
        <a:lstStyle/>
        <a:p>
          <a:endParaRPr lang="en-US"/>
        </a:p>
      </dgm:t>
    </dgm:pt>
    <dgm:pt modelId="{352223C9-BB27-4BAD-836B-D2B69B99E006}" type="sibTrans" cxnId="{329558A4-8BB4-47C2-A935-74B15FE02799}">
      <dgm:prSet/>
      <dgm:spPr/>
      <dgm:t>
        <a:bodyPr/>
        <a:lstStyle/>
        <a:p>
          <a:endParaRPr lang="en-US"/>
        </a:p>
      </dgm:t>
    </dgm:pt>
    <dgm:pt modelId="{D457E56C-5C78-4772-BB79-5F60C5BEEBE9}">
      <dgm:prSet/>
      <dgm:spPr/>
      <dgm:t>
        <a:bodyPr/>
        <a:lstStyle/>
        <a:p>
          <a:r>
            <a:rPr lang="en-US" baseline="0"/>
            <a:t>Git Basics</a:t>
          </a:r>
          <a:endParaRPr lang="en-US"/>
        </a:p>
      </dgm:t>
    </dgm:pt>
    <dgm:pt modelId="{E205FCBB-3C0E-41AA-90E2-4B0492C9876F}" type="parTrans" cxnId="{376E8F0F-103B-4679-9055-138F09F118E6}">
      <dgm:prSet/>
      <dgm:spPr/>
      <dgm:t>
        <a:bodyPr/>
        <a:lstStyle/>
        <a:p>
          <a:endParaRPr lang="en-US"/>
        </a:p>
      </dgm:t>
    </dgm:pt>
    <dgm:pt modelId="{A0AD0471-B49E-4959-8FF8-8DC6E82A3C47}" type="sibTrans" cxnId="{376E8F0F-103B-4679-9055-138F09F118E6}">
      <dgm:prSet/>
      <dgm:spPr/>
      <dgm:t>
        <a:bodyPr/>
        <a:lstStyle/>
        <a:p>
          <a:endParaRPr lang="en-US"/>
        </a:p>
      </dgm:t>
    </dgm:pt>
    <dgm:pt modelId="{1610BBA9-BE35-4726-A77D-168393EF0906}">
      <dgm:prSet/>
      <dgm:spPr/>
      <dgm:t>
        <a:bodyPr/>
        <a:lstStyle/>
        <a:p>
          <a:r>
            <a:rPr lang="en-US" baseline="0"/>
            <a:t>The .gitignore</a:t>
          </a:r>
          <a:endParaRPr lang="en-US"/>
        </a:p>
      </dgm:t>
    </dgm:pt>
    <dgm:pt modelId="{41BCD7E5-2A84-4D52-A558-F030836D4BF6}" type="parTrans" cxnId="{D058FC13-55DD-4E35-B0F1-C5C3AF704990}">
      <dgm:prSet/>
      <dgm:spPr/>
      <dgm:t>
        <a:bodyPr/>
        <a:lstStyle/>
        <a:p>
          <a:endParaRPr lang="en-US"/>
        </a:p>
      </dgm:t>
    </dgm:pt>
    <dgm:pt modelId="{76602A3C-2170-46D2-9F5B-55DC8E4E735F}" type="sibTrans" cxnId="{D058FC13-55DD-4E35-B0F1-C5C3AF704990}">
      <dgm:prSet/>
      <dgm:spPr/>
      <dgm:t>
        <a:bodyPr/>
        <a:lstStyle/>
        <a:p>
          <a:endParaRPr lang="en-US"/>
        </a:p>
      </dgm:t>
    </dgm:pt>
    <dgm:pt modelId="{DA5529A8-6DE5-4A99-9672-77A7055EA798}">
      <dgm:prSet/>
      <dgm:spPr/>
      <dgm:t>
        <a:bodyPr/>
        <a:lstStyle/>
        <a:p>
          <a:r>
            <a:rPr lang="en-US" baseline="0"/>
            <a:t>Branches</a:t>
          </a:r>
          <a:endParaRPr lang="en-US"/>
        </a:p>
      </dgm:t>
    </dgm:pt>
    <dgm:pt modelId="{89229A7F-93E4-4C7D-8214-0F37F27BEAF9}" type="parTrans" cxnId="{3A0DACD9-9FE0-43A3-8CEE-E3D84F4C6DCA}">
      <dgm:prSet/>
      <dgm:spPr/>
      <dgm:t>
        <a:bodyPr/>
        <a:lstStyle/>
        <a:p>
          <a:endParaRPr lang="en-US"/>
        </a:p>
      </dgm:t>
    </dgm:pt>
    <dgm:pt modelId="{771C2666-3592-47D3-A4D1-03A501924A41}" type="sibTrans" cxnId="{3A0DACD9-9FE0-43A3-8CEE-E3D84F4C6DCA}">
      <dgm:prSet/>
      <dgm:spPr/>
      <dgm:t>
        <a:bodyPr/>
        <a:lstStyle/>
        <a:p>
          <a:endParaRPr lang="en-US"/>
        </a:p>
      </dgm:t>
    </dgm:pt>
    <dgm:pt modelId="{4CC231CD-16BC-41D0-B57F-73D09F86C788}">
      <dgm:prSet/>
      <dgm:spPr/>
      <dgm:t>
        <a:bodyPr/>
        <a:lstStyle/>
        <a:p>
          <a:r>
            <a:rPr lang="en-US" baseline="0"/>
            <a:t>Conflict</a:t>
          </a:r>
          <a:endParaRPr lang="en-US"/>
        </a:p>
      </dgm:t>
    </dgm:pt>
    <dgm:pt modelId="{18800C69-3649-4B69-AFA3-04BFBFF3F574}" type="parTrans" cxnId="{364A01FF-8DBF-4BCC-9E03-3D42C461B570}">
      <dgm:prSet/>
      <dgm:spPr/>
      <dgm:t>
        <a:bodyPr/>
        <a:lstStyle/>
        <a:p>
          <a:endParaRPr lang="en-US"/>
        </a:p>
      </dgm:t>
    </dgm:pt>
    <dgm:pt modelId="{430ABA0D-8DE2-4984-8031-4BD3B170E756}" type="sibTrans" cxnId="{364A01FF-8DBF-4BCC-9E03-3D42C461B570}">
      <dgm:prSet/>
      <dgm:spPr/>
      <dgm:t>
        <a:bodyPr/>
        <a:lstStyle/>
        <a:p>
          <a:endParaRPr lang="en-US"/>
        </a:p>
      </dgm:t>
    </dgm:pt>
    <dgm:pt modelId="{0EC7BFC0-5563-8D42-841A-F309CEBA19DA}" type="pres">
      <dgm:prSet presAssocID="{0E033B9A-4D97-477E-9772-F8ADE99470F3}" presName="Name0" presStyleCnt="0">
        <dgm:presLayoutVars>
          <dgm:dir/>
          <dgm:animLvl val="lvl"/>
          <dgm:resizeHandles val="exact"/>
        </dgm:presLayoutVars>
      </dgm:prSet>
      <dgm:spPr/>
    </dgm:pt>
    <dgm:pt modelId="{99EBAEEC-F69B-ED46-9CD6-343407F9B67E}" type="pres">
      <dgm:prSet presAssocID="{5CC5210A-B327-4E36-B187-D88DEB43FDDA}" presName="linNode" presStyleCnt="0"/>
      <dgm:spPr/>
    </dgm:pt>
    <dgm:pt modelId="{2BC01F33-5FE4-B84B-9B9F-787EEECFE56E}" type="pres">
      <dgm:prSet presAssocID="{5CC5210A-B327-4E36-B187-D88DEB43FDDA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66211AEF-4D2F-964B-9ABF-49010B36CC67}" type="pres">
      <dgm:prSet presAssocID="{352223C9-BB27-4BAD-836B-D2B69B99E006}" presName="sp" presStyleCnt="0"/>
      <dgm:spPr/>
    </dgm:pt>
    <dgm:pt modelId="{EB752534-A82E-FD41-AC53-397744C4107E}" type="pres">
      <dgm:prSet presAssocID="{D457E56C-5C78-4772-BB79-5F60C5BEEBE9}" presName="linNode" presStyleCnt="0"/>
      <dgm:spPr/>
    </dgm:pt>
    <dgm:pt modelId="{3C08C1DB-FCD1-5A44-9E16-8008B00C34B3}" type="pres">
      <dgm:prSet presAssocID="{D457E56C-5C78-4772-BB79-5F60C5BEEBE9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A4E47608-2DC5-E642-A179-724725D2F340}" type="pres">
      <dgm:prSet presAssocID="{A0AD0471-B49E-4959-8FF8-8DC6E82A3C47}" presName="sp" presStyleCnt="0"/>
      <dgm:spPr/>
    </dgm:pt>
    <dgm:pt modelId="{8EF044D0-06DF-9744-867D-05BE83B2D400}" type="pres">
      <dgm:prSet presAssocID="{1610BBA9-BE35-4726-A77D-168393EF0906}" presName="linNode" presStyleCnt="0"/>
      <dgm:spPr/>
    </dgm:pt>
    <dgm:pt modelId="{59F70949-736E-5A40-982B-B6E5E45D29C8}" type="pres">
      <dgm:prSet presAssocID="{1610BBA9-BE35-4726-A77D-168393EF0906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8A4242F5-0F56-BF41-8797-F7D681599AB9}" type="pres">
      <dgm:prSet presAssocID="{76602A3C-2170-46D2-9F5B-55DC8E4E735F}" presName="sp" presStyleCnt="0"/>
      <dgm:spPr/>
    </dgm:pt>
    <dgm:pt modelId="{611257BC-81E2-9D4F-B99F-75E9F8783DDE}" type="pres">
      <dgm:prSet presAssocID="{DA5529A8-6DE5-4A99-9672-77A7055EA798}" presName="linNode" presStyleCnt="0"/>
      <dgm:spPr/>
    </dgm:pt>
    <dgm:pt modelId="{43ECC404-5C3F-2A40-A125-7733C5A0AE9C}" type="pres">
      <dgm:prSet presAssocID="{DA5529A8-6DE5-4A99-9672-77A7055EA79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FFB47D40-3AA4-DB44-8257-E08B45B3F644}" type="pres">
      <dgm:prSet presAssocID="{771C2666-3592-47D3-A4D1-03A501924A41}" presName="sp" presStyleCnt="0"/>
      <dgm:spPr/>
    </dgm:pt>
    <dgm:pt modelId="{3BDAB835-883D-0F48-8BB5-DFA9C23ECDF6}" type="pres">
      <dgm:prSet presAssocID="{4CC231CD-16BC-41D0-B57F-73D09F86C788}" presName="linNode" presStyleCnt="0"/>
      <dgm:spPr/>
    </dgm:pt>
    <dgm:pt modelId="{1B622A61-D80A-9F4C-9C1C-474FE8F22213}" type="pres">
      <dgm:prSet presAssocID="{4CC231CD-16BC-41D0-B57F-73D09F86C788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B962FB0A-B8BA-314B-BBF1-9353BAE140FE}" type="presOf" srcId="{5CC5210A-B327-4E36-B187-D88DEB43FDDA}" destId="{2BC01F33-5FE4-B84B-9B9F-787EEECFE56E}" srcOrd="0" destOrd="0" presId="urn:microsoft.com/office/officeart/2005/8/layout/vList5"/>
    <dgm:cxn modelId="{376E8F0F-103B-4679-9055-138F09F118E6}" srcId="{0E033B9A-4D97-477E-9772-F8ADE99470F3}" destId="{D457E56C-5C78-4772-BB79-5F60C5BEEBE9}" srcOrd="1" destOrd="0" parTransId="{E205FCBB-3C0E-41AA-90E2-4B0492C9876F}" sibTransId="{A0AD0471-B49E-4959-8FF8-8DC6E82A3C47}"/>
    <dgm:cxn modelId="{D058FC13-55DD-4E35-B0F1-C5C3AF704990}" srcId="{0E033B9A-4D97-477E-9772-F8ADE99470F3}" destId="{1610BBA9-BE35-4726-A77D-168393EF0906}" srcOrd="2" destOrd="0" parTransId="{41BCD7E5-2A84-4D52-A558-F030836D4BF6}" sibTransId="{76602A3C-2170-46D2-9F5B-55DC8E4E735F}"/>
    <dgm:cxn modelId="{7A266770-C5AA-3D4B-9C31-B9E7504F9335}" type="presOf" srcId="{1610BBA9-BE35-4726-A77D-168393EF0906}" destId="{59F70949-736E-5A40-982B-B6E5E45D29C8}" srcOrd="0" destOrd="0" presId="urn:microsoft.com/office/officeart/2005/8/layout/vList5"/>
    <dgm:cxn modelId="{329558A4-8BB4-47C2-A935-74B15FE02799}" srcId="{0E033B9A-4D97-477E-9772-F8ADE99470F3}" destId="{5CC5210A-B327-4E36-B187-D88DEB43FDDA}" srcOrd="0" destOrd="0" parTransId="{CD539C1C-4A08-434D-AF97-EF18F297E790}" sibTransId="{352223C9-BB27-4BAD-836B-D2B69B99E006}"/>
    <dgm:cxn modelId="{CF0C79AC-6DF5-4340-901E-89D94DA3AAEC}" type="presOf" srcId="{0E033B9A-4D97-477E-9772-F8ADE99470F3}" destId="{0EC7BFC0-5563-8D42-841A-F309CEBA19DA}" srcOrd="0" destOrd="0" presId="urn:microsoft.com/office/officeart/2005/8/layout/vList5"/>
    <dgm:cxn modelId="{12AB80AE-6BAF-3146-B5FB-DDD53AAFE636}" type="presOf" srcId="{D457E56C-5C78-4772-BB79-5F60C5BEEBE9}" destId="{3C08C1DB-FCD1-5A44-9E16-8008B00C34B3}" srcOrd="0" destOrd="0" presId="urn:microsoft.com/office/officeart/2005/8/layout/vList5"/>
    <dgm:cxn modelId="{3A0DACD9-9FE0-43A3-8CEE-E3D84F4C6DCA}" srcId="{0E033B9A-4D97-477E-9772-F8ADE99470F3}" destId="{DA5529A8-6DE5-4A99-9672-77A7055EA798}" srcOrd="3" destOrd="0" parTransId="{89229A7F-93E4-4C7D-8214-0F37F27BEAF9}" sibTransId="{771C2666-3592-47D3-A4D1-03A501924A41}"/>
    <dgm:cxn modelId="{469AF6F6-1700-0F45-A085-53319E420383}" type="presOf" srcId="{4CC231CD-16BC-41D0-B57F-73D09F86C788}" destId="{1B622A61-D80A-9F4C-9C1C-474FE8F22213}" srcOrd="0" destOrd="0" presId="urn:microsoft.com/office/officeart/2005/8/layout/vList5"/>
    <dgm:cxn modelId="{CD0D02FD-D90D-F340-9A80-E22E7CC3C356}" type="presOf" srcId="{DA5529A8-6DE5-4A99-9672-77A7055EA798}" destId="{43ECC404-5C3F-2A40-A125-7733C5A0AE9C}" srcOrd="0" destOrd="0" presId="urn:microsoft.com/office/officeart/2005/8/layout/vList5"/>
    <dgm:cxn modelId="{364A01FF-8DBF-4BCC-9E03-3D42C461B570}" srcId="{0E033B9A-4D97-477E-9772-F8ADE99470F3}" destId="{4CC231CD-16BC-41D0-B57F-73D09F86C788}" srcOrd="4" destOrd="0" parTransId="{18800C69-3649-4B69-AFA3-04BFBFF3F574}" sibTransId="{430ABA0D-8DE2-4984-8031-4BD3B170E756}"/>
    <dgm:cxn modelId="{4A7ABCD6-072B-7047-B5B5-6669A4F5754D}" type="presParOf" srcId="{0EC7BFC0-5563-8D42-841A-F309CEBA19DA}" destId="{99EBAEEC-F69B-ED46-9CD6-343407F9B67E}" srcOrd="0" destOrd="0" presId="urn:microsoft.com/office/officeart/2005/8/layout/vList5"/>
    <dgm:cxn modelId="{20EBA839-296D-964E-BF9B-13E3753CB020}" type="presParOf" srcId="{99EBAEEC-F69B-ED46-9CD6-343407F9B67E}" destId="{2BC01F33-5FE4-B84B-9B9F-787EEECFE56E}" srcOrd="0" destOrd="0" presId="urn:microsoft.com/office/officeart/2005/8/layout/vList5"/>
    <dgm:cxn modelId="{491B65FE-35B9-BB45-B861-761D561F523E}" type="presParOf" srcId="{0EC7BFC0-5563-8D42-841A-F309CEBA19DA}" destId="{66211AEF-4D2F-964B-9ABF-49010B36CC67}" srcOrd="1" destOrd="0" presId="urn:microsoft.com/office/officeart/2005/8/layout/vList5"/>
    <dgm:cxn modelId="{195B952A-E11A-D74F-93AE-B6EEC56DB9DC}" type="presParOf" srcId="{0EC7BFC0-5563-8D42-841A-F309CEBA19DA}" destId="{EB752534-A82E-FD41-AC53-397744C4107E}" srcOrd="2" destOrd="0" presId="urn:microsoft.com/office/officeart/2005/8/layout/vList5"/>
    <dgm:cxn modelId="{1258FD83-F43D-5949-A4AD-7044887694C0}" type="presParOf" srcId="{EB752534-A82E-FD41-AC53-397744C4107E}" destId="{3C08C1DB-FCD1-5A44-9E16-8008B00C34B3}" srcOrd="0" destOrd="0" presId="urn:microsoft.com/office/officeart/2005/8/layout/vList5"/>
    <dgm:cxn modelId="{C2256BAA-4F79-8F41-9985-7981282CA32C}" type="presParOf" srcId="{0EC7BFC0-5563-8D42-841A-F309CEBA19DA}" destId="{A4E47608-2DC5-E642-A179-724725D2F340}" srcOrd="3" destOrd="0" presId="urn:microsoft.com/office/officeart/2005/8/layout/vList5"/>
    <dgm:cxn modelId="{110A725F-C0FB-C14B-9477-7CF4A23F42F0}" type="presParOf" srcId="{0EC7BFC0-5563-8D42-841A-F309CEBA19DA}" destId="{8EF044D0-06DF-9744-867D-05BE83B2D400}" srcOrd="4" destOrd="0" presId="urn:microsoft.com/office/officeart/2005/8/layout/vList5"/>
    <dgm:cxn modelId="{FB6ABA46-3E0A-0C4C-BD5D-6EE80ACBE41E}" type="presParOf" srcId="{8EF044D0-06DF-9744-867D-05BE83B2D400}" destId="{59F70949-736E-5A40-982B-B6E5E45D29C8}" srcOrd="0" destOrd="0" presId="urn:microsoft.com/office/officeart/2005/8/layout/vList5"/>
    <dgm:cxn modelId="{891C1721-1AEA-254E-8F63-758180141AA5}" type="presParOf" srcId="{0EC7BFC0-5563-8D42-841A-F309CEBA19DA}" destId="{8A4242F5-0F56-BF41-8797-F7D681599AB9}" srcOrd="5" destOrd="0" presId="urn:microsoft.com/office/officeart/2005/8/layout/vList5"/>
    <dgm:cxn modelId="{4A1198D4-722F-4946-B88C-5BDD05DB3770}" type="presParOf" srcId="{0EC7BFC0-5563-8D42-841A-F309CEBA19DA}" destId="{611257BC-81E2-9D4F-B99F-75E9F8783DDE}" srcOrd="6" destOrd="0" presId="urn:microsoft.com/office/officeart/2005/8/layout/vList5"/>
    <dgm:cxn modelId="{F91CCC17-BFB5-6947-A50C-87E574999C92}" type="presParOf" srcId="{611257BC-81E2-9D4F-B99F-75E9F8783DDE}" destId="{43ECC404-5C3F-2A40-A125-7733C5A0AE9C}" srcOrd="0" destOrd="0" presId="urn:microsoft.com/office/officeart/2005/8/layout/vList5"/>
    <dgm:cxn modelId="{FCC41389-7D72-8749-8161-3DCC4717D7DF}" type="presParOf" srcId="{0EC7BFC0-5563-8D42-841A-F309CEBA19DA}" destId="{FFB47D40-3AA4-DB44-8257-E08B45B3F644}" srcOrd="7" destOrd="0" presId="urn:microsoft.com/office/officeart/2005/8/layout/vList5"/>
    <dgm:cxn modelId="{0C6A347A-C2F5-DB4E-BA06-9D0383D60BD5}" type="presParOf" srcId="{0EC7BFC0-5563-8D42-841A-F309CEBA19DA}" destId="{3BDAB835-883D-0F48-8BB5-DFA9C23ECDF6}" srcOrd="8" destOrd="0" presId="urn:microsoft.com/office/officeart/2005/8/layout/vList5"/>
    <dgm:cxn modelId="{FB05A1E9-F1D0-0C48-BA44-C23EE8CDFA1E}" type="presParOf" srcId="{3BDAB835-883D-0F48-8BB5-DFA9C23ECDF6}" destId="{1B622A61-D80A-9F4C-9C1C-474FE8F2221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E28CAE-A1D7-4DD8-A553-D58EDE02BE7C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D90BA2-5E6A-4003-9A50-E82DAA66625C}">
      <dgm:prSet/>
      <dgm:spPr/>
      <dgm:t>
        <a:bodyPr/>
        <a:lstStyle/>
        <a:p>
          <a:r>
            <a:rPr lang="en-US" dirty="0"/>
            <a:t>Checkout the branch you want to merge onto</a:t>
          </a:r>
        </a:p>
      </dgm:t>
    </dgm:pt>
    <dgm:pt modelId="{BD2DB8C0-3FD0-4245-B011-4346FC010C70}" type="parTrans" cxnId="{26A361FA-5566-4615-AEDA-8C264C873965}">
      <dgm:prSet/>
      <dgm:spPr/>
      <dgm:t>
        <a:bodyPr/>
        <a:lstStyle/>
        <a:p>
          <a:endParaRPr lang="en-US"/>
        </a:p>
      </dgm:t>
    </dgm:pt>
    <dgm:pt modelId="{B16EEDEB-88A0-40D6-969B-99F6754958DF}" type="sibTrans" cxnId="{26A361FA-5566-4615-AEDA-8C264C873965}">
      <dgm:prSet/>
      <dgm:spPr/>
      <dgm:t>
        <a:bodyPr/>
        <a:lstStyle/>
        <a:p>
          <a:endParaRPr lang="en-US"/>
        </a:p>
      </dgm:t>
    </dgm:pt>
    <dgm:pt modelId="{046448A3-6ACD-42DD-8D1E-3530D7FC6D7B}">
      <dgm:prSet/>
      <dgm:spPr/>
      <dgm:t>
        <a:bodyPr/>
        <a:lstStyle/>
        <a:p>
          <a:r>
            <a:rPr lang="en-US" dirty="0"/>
            <a:t>Merge the branch you want to merge</a:t>
          </a:r>
        </a:p>
      </dgm:t>
    </dgm:pt>
    <dgm:pt modelId="{D78B4774-1BBC-44EA-9EC1-AB27547D73EF}" type="parTrans" cxnId="{5167E28D-93B1-499B-80D8-BA1859A687B8}">
      <dgm:prSet/>
      <dgm:spPr/>
      <dgm:t>
        <a:bodyPr/>
        <a:lstStyle/>
        <a:p>
          <a:endParaRPr lang="en-US"/>
        </a:p>
      </dgm:t>
    </dgm:pt>
    <dgm:pt modelId="{DC4585C6-805E-4B1C-85D6-A76D7F511002}" type="sibTrans" cxnId="{5167E28D-93B1-499B-80D8-BA1859A687B8}">
      <dgm:prSet/>
      <dgm:spPr/>
      <dgm:t>
        <a:bodyPr/>
        <a:lstStyle/>
        <a:p>
          <a:endParaRPr lang="en-US"/>
        </a:p>
      </dgm:t>
    </dgm:pt>
    <dgm:pt modelId="{AFB8C5D3-45BA-5441-ADE9-3605549F7FB4}" type="pres">
      <dgm:prSet presAssocID="{D9E28CAE-A1D7-4DD8-A553-D58EDE02BE7C}" presName="linear" presStyleCnt="0">
        <dgm:presLayoutVars>
          <dgm:animLvl val="lvl"/>
          <dgm:resizeHandles val="exact"/>
        </dgm:presLayoutVars>
      </dgm:prSet>
      <dgm:spPr/>
    </dgm:pt>
    <dgm:pt modelId="{F93E0429-B03C-5544-B840-043BF9ACAFDA}" type="pres">
      <dgm:prSet presAssocID="{E4D90BA2-5E6A-4003-9A50-E82DAA66625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8AFAB12-5E08-384B-9270-C4668014CC15}" type="pres">
      <dgm:prSet presAssocID="{B16EEDEB-88A0-40D6-969B-99F6754958DF}" presName="spacer" presStyleCnt="0"/>
      <dgm:spPr/>
    </dgm:pt>
    <dgm:pt modelId="{1408A7D7-9CAD-D64E-9D93-3AE4E7F9400F}" type="pres">
      <dgm:prSet presAssocID="{046448A3-6ACD-42DD-8D1E-3530D7FC6D7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F187154-8B25-C644-9421-CFEDA28AC391}" type="presOf" srcId="{D9E28CAE-A1D7-4DD8-A553-D58EDE02BE7C}" destId="{AFB8C5D3-45BA-5441-ADE9-3605549F7FB4}" srcOrd="0" destOrd="0" presId="urn:microsoft.com/office/officeart/2005/8/layout/vList2"/>
    <dgm:cxn modelId="{5167E28D-93B1-499B-80D8-BA1859A687B8}" srcId="{D9E28CAE-A1D7-4DD8-A553-D58EDE02BE7C}" destId="{046448A3-6ACD-42DD-8D1E-3530D7FC6D7B}" srcOrd="1" destOrd="0" parTransId="{D78B4774-1BBC-44EA-9EC1-AB27547D73EF}" sibTransId="{DC4585C6-805E-4B1C-85D6-A76D7F511002}"/>
    <dgm:cxn modelId="{5105E790-9A5F-3C46-8BFC-A439F45C06C2}" type="presOf" srcId="{E4D90BA2-5E6A-4003-9A50-E82DAA66625C}" destId="{F93E0429-B03C-5544-B840-043BF9ACAFDA}" srcOrd="0" destOrd="0" presId="urn:microsoft.com/office/officeart/2005/8/layout/vList2"/>
    <dgm:cxn modelId="{EAEBF1B1-2446-C241-BCDF-AC1AD7A2FE50}" type="presOf" srcId="{046448A3-6ACD-42DD-8D1E-3530D7FC6D7B}" destId="{1408A7D7-9CAD-D64E-9D93-3AE4E7F9400F}" srcOrd="0" destOrd="0" presId="urn:microsoft.com/office/officeart/2005/8/layout/vList2"/>
    <dgm:cxn modelId="{26A361FA-5566-4615-AEDA-8C264C873965}" srcId="{D9E28CAE-A1D7-4DD8-A553-D58EDE02BE7C}" destId="{E4D90BA2-5E6A-4003-9A50-E82DAA66625C}" srcOrd="0" destOrd="0" parTransId="{BD2DB8C0-3FD0-4245-B011-4346FC010C70}" sibTransId="{B16EEDEB-88A0-40D6-969B-99F6754958DF}"/>
    <dgm:cxn modelId="{2D39AD71-04F8-144B-839A-59E1C831DFC2}" type="presParOf" srcId="{AFB8C5D3-45BA-5441-ADE9-3605549F7FB4}" destId="{F93E0429-B03C-5544-B840-043BF9ACAFDA}" srcOrd="0" destOrd="0" presId="urn:microsoft.com/office/officeart/2005/8/layout/vList2"/>
    <dgm:cxn modelId="{874AF744-F3E8-8447-97AB-66F61BEFE9FF}" type="presParOf" srcId="{AFB8C5D3-45BA-5441-ADE9-3605549F7FB4}" destId="{98AFAB12-5E08-384B-9270-C4668014CC15}" srcOrd="1" destOrd="0" presId="urn:microsoft.com/office/officeart/2005/8/layout/vList2"/>
    <dgm:cxn modelId="{769A261F-66FB-B24A-BC43-A44E1D88059C}" type="presParOf" srcId="{AFB8C5D3-45BA-5441-ADE9-3605549F7FB4}" destId="{1408A7D7-9CAD-D64E-9D93-3AE4E7F9400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01F33-5FE4-B84B-9B9F-787EEECFE56E}">
      <dsp:nvSpPr>
        <dsp:cNvPr id="0" name=""/>
        <dsp:cNvSpPr/>
      </dsp:nvSpPr>
      <dsp:spPr>
        <a:xfrm>
          <a:off x="2082017" y="2451"/>
          <a:ext cx="2342269" cy="107171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Why Git?</a:t>
          </a:r>
          <a:endParaRPr lang="en-US" sz="3200" kern="1200"/>
        </a:p>
      </dsp:txBody>
      <dsp:txXfrm>
        <a:off x="2134334" y="54768"/>
        <a:ext cx="2237635" cy="967084"/>
      </dsp:txXfrm>
    </dsp:sp>
    <dsp:sp modelId="{3C08C1DB-FCD1-5A44-9E16-8008B00C34B3}">
      <dsp:nvSpPr>
        <dsp:cNvPr id="0" name=""/>
        <dsp:cNvSpPr/>
      </dsp:nvSpPr>
      <dsp:spPr>
        <a:xfrm>
          <a:off x="2082017" y="1127755"/>
          <a:ext cx="2342269" cy="1071718"/>
        </a:xfrm>
        <a:prstGeom prst="roundRect">
          <a:avLst/>
        </a:prstGeom>
        <a:solidFill>
          <a:schemeClr val="accent2">
            <a:hueOff val="-41413"/>
            <a:satOff val="-13584"/>
            <a:lumOff val="-4951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Git Basics</a:t>
          </a:r>
          <a:endParaRPr lang="en-US" sz="3200" kern="1200"/>
        </a:p>
      </dsp:txBody>
      <dsp:txXfrm>
        <a:off x="2134334" y="1180072"/>
        <a:ext cx="2237635" cy="967084"/>
      </dsp:txXfrm>
    </dsp:sp>
    <dsp:sp modelId="{59F70949-736E-5A40-982B-B6E5E45D29C8}">
      <dsp:nvSpPr>
        <dsp:cNvPr id="0" name=""/>
        <dsp:cNvSpPr/>
      </dsp:nvSpPr>
      <dsp:spPr>
        <a:xfrm>
          <a:off x="2082017" y="2253060"/>
          <a:ext cx="2342269" cy="1071718"/>
        </a:xfrm>
        <a:prstGeom prst="roundRect">
          <a:avLst/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The .gitignore</a:t>
          </a:r>
          <a:endParaRPr lang="en-US" sz="3200" kern="1200"/>
        </a:p>
      </dsp:txBody>
      <dsp:txXfrm>
        <a:off x="2134334" y="2305377"/>
        <a:ext cx="2237635" cy="967084"/>
      </dsp:txXfrm>
    </dsp:sp>
    <dsp:sp modelId="{43ECC404-5C3F-2A40-A125-7733C5A0AE9C}">
      <dsp:nvSpPr>
        <dsp:cNvPr id="0" name=""/>
        <dsp:cNvSpPr/>
      </dsp:nvSpPr>
      <dsp:spPr>
        <a:xfrm>
          <a:off x="2082017" y="3378365"/>
          <a:ext cx="2342269" cy="1071718"/>
        </a:xfrm>
        <a:prstGeom prst="roundRect">
          <a:avLst/>
        </a:prstGeom>
        <a:solidFill>
          <a:schemeClr val="accent2">
            <a:hueOff val="-124240"/>
            <a:satOff val="-40751"/>
            <a:lumOff val="-14852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Branches</a:t>
          </a:r>
          <a:endParaRPr lang="en-US" sz="3200" kern="1200"/>
        </a:p>
      </dsp:txBody>
      <dsp:txXfrm>
        <a:off x="2134334" y="3430682"/>
        <a:ext cx="2237635" cy="967084"/>
      </dsp:txXfrm>
    </dsp:sp>
    <dsp:sp modelId="{1B622A61-D80A-9F4C-9C1C-474FE8F22213}">
      <dsp:nvSpPr>
        <dsp:cNvPr id="0" name=""/>
        <dsp:cNvSpPr/>
      </dsp:nvSpPr>
      <dsp:spPr>
        <a:xfrm>
          <a:off x="2082017" y="4503670"/>
          <a:ext cx="2342269" cy="1071718"/>
        </a:xfrm>
        <a:prstGeom prst="round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Conflict</a:t>
          </a:r>
          <a:endParaRPr lang="en-US" sz="3200" kern="1200"/>
        </a:p>
      </dsp:txBody>
      <dsp:txXfrm>
        <a:off x="2134334" y="4555987"/>
        <a:ext cx="2237635" cy="9670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3E0429-B03C-5544-B840-043BF9ACAFDA}">
      <dsp:nvSpPr>
        <dsp:cNvPr id="0" name=""/>
        <dsp:cNvSpPr/>
      </dsp:nvSpPr>
      <dsp:spPr>
        <a:xfrm>
          <a:off x="0" y="2219"/>
          <a:ext cx="9946056" cy="1722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Checkout the branch you want to merge onto</a:t>
          </a:r>
        </a:p>
      </dsp:txBody>
      <dsp:txXfrm>
        <a:off x="84073" y="86292"/>
        <a:ext cx="9777910" cy="1554094"/>
      </dsp:txXfrm>
    </dsp:sp>
    <dsp:sp modelId="{1408A7D7-9CAD-D64E-9D93-3AE4E7F9400F}">
      <dsp:nvSpPr>
        <dsp:cNvPr id="0" name=""/>
        <dsp:cNvSpPr/>
      </dsp:nvSpPr>
      <dsp:spPr>
        <a:xfrm>
          <a:off x="0" y="1856940"/>
          <a:ext cx="9946056" cy="1722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Merge the branch you want to merge</a:t>
          </a:r>
        </a:p>
      </dsp:txBody>
      <dsp:txXfrm>
        <a:off x="84073" y="1941013"/>
        <a:ext cx="9777910" cy="15540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D794A-6843-AE48-B22F-9FC2465CF309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5FD68-53FD-1A46-B24B-4298FF435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65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dirty="0"/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787680B0-648A-A54D-8A88-4B45BD6D8653}" type="slidenum">
              <a:rPr lang="zh-TW" altLang="en-US"/>
              <a:pPr/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48941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5FD68-53FD-1A46-B24B-4298FF4353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70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AAF4B9D-CB42-964C-A746-E3812D69904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50200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F4B9D-CB42-964C-A746-E3812D69904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7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F4B9D-CB42-964C-A746-E3812D69904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38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F4B9D-CB42-964C-A746-E3812D69904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61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AF4B9D-CB42-964C-A746-E3812D69904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35880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F4B9D-CB42-964C-A746-E3812D69904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717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F4B9D-CB42-964C-A746-E3812D69904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896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F4B9D-CB42-964C-A746-E3812D69904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6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F4B9D-CB42-964C-A746-E3812D69904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9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AF4B9D-CB42-964C-A746-E3812D69904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5047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AF4B9D-CB42-964C-A746-E3812D69904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7661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AAF4B9D-CB42-964C-A746-E3812D69904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6127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itignore.io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mailto:git@github.com:USERNAME/git-conflict.git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8E2BF-6506-9747-97B9-3312D14A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1885" y="634028"/>
            <a:ext cx="4798243" cy="3732835"/>
          </a:xfrm>
        </p:spPr>
        <p:txBody>
          <a:bodyPr>
            <a:normAutofit/>
          </a:bodyPr>
          <a:lstStyle/>
          <a:p>
            <a:r>
              <a:rPr lang="en-US"/>
              <a:t>Git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E6FDB-63B4-9347-A0B1-02E729A9D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1885" y="4436462"/>
            <a:ext cx="4798243" cy="1794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http://github.com/abpwrs/git-talk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FD12331-0875-B94E-90EB-DA0EBED5C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03" y="1425173"/>
            <a:ext cx="4207669" cy="42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86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56A9-EBF1-6F43-BEE9-7C1C7BB7E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58DD5-68A4-8B4F-B5B0-893719D5F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13910"/>
          </a:xfrm>
        </p:spPr>
        <p:txBody>
          <a:bodyPr>
            <a:normAutofit/>
          </a:bodyPr>
          <a:lstStyle/>
          <a:p>
            <a:r>
              <a:rPr lang="en-US" dirty="0"/>
              <a:t>git fetch</a:t>
            </a:r>
          </a:p>
          <a:p>
            <a:pPr lvl="1"/>
            <a:r>
              <a:rPr lang="en-US" dirty="0"/>
              <a:t>Fetches a branch or all branches of a remote repository</a:t>
            </a:r>
          </a:p>
          <a:p>
            <a:r>
              <a:rPr lang="en-US" dirty="0"/>
              <a:t>git pull</a:t>
            </a:r>
          </a:p>
          <a:p>
            <a:pPr lvl="1"/>
            <a:r>
              <a:rPr lang="en-US" dirty="0"/>
              <a:t>Does git fetch and then merges that branch</a:t>
            </a:r>
          </a:p>
          <a:p>
            <a:r>
              <a:rPr lang="en-US" dirty="0"/>
              <a:t>git push</a:t>
            </a:r>
          </a:p>
          <a:p>
            <a:pPr lvl="1"/>
            <a:r>
              <a:rPr lang="en-US" dirty="0"/>
              <a:t>Pushes a branch and its commits to a remote repository</a:t>
            </a:r>
          </a:p>
          <a:p>
            <a:r>
              <a:rPr lang="en-US" dirty="0"/>
              <a:t>git remote add</a:t>
            </a:r>
          </a:p>
          <a:p>
            <a:pPr lvl="1"/>
            <a:r>
              <a:rPr lang="en-US" dirty="0"/>
              <a:t>Adds a remote repository</a:t>
            </a:r>
          </a:p>
        </p:txBody>
      </p:sp>
    </p:spTree>
    <p:extLst>
      <p:ext uri="{BB962C8B-B14F-4D97-AF65-F5344CB8AC3E}">
        <p14:creationId xmlns:p14="http://schemas.microsoft.com/office/powerpoint/2010/main" val="2274897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9816-1A53-9B42-B957-4889CB0FC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/>
              <a:t>The .gitignore</a:t>
            </a:r>
            <a:br>
              <a:rPr lang="en-US"/>
            </a:br>
            <a:endParaRPr lang="en-US" dirty="0"/>
          </a:p>
        </p:txBody>
      </p:sp>
      <p:pic>
        <p:nvPicPr>
          <p:cNvPr id="7" name="Content Placeholder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BED2B3C-B8E6-3E41-BF91-9DB052CC5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671" y="2286000"/>
            <a:ext cx="9331057" cy="3581400"/>
          </a:xfrm>
        </p:spPr>
      </p:pic>
    </p:spTree>
    <p:extLst>
      <p:ext uri="{BB962C8B-B14F-4D97-AF65-F5344CB8AC3E}">
        <p14:creationId xmlns:p14="http://schemas.microsoft.com/office/powerpoint/2010/main" val="1481477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DEFE-3141-8C46-8865-1944789F7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.</a:t>
            </a:r>
            <a:r>
              <a:rPr lang="en-US" dirty="0" err="1"/>
              <a:t>gitignore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3505C-4A57-204C-B705-B1B1D223B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.</a:t>
            </a:r>
            <a:r>
              <a:rPr lang="en-US" dirty="0" err="1"/>
              <a:t>gitignore</a:t>
            </a:r>
            <a:r>
              <a:rPr lang="en-US" dirty="0"/>
              <a:t> file is a list of files, file extensions, and paths that should not be tracked by git</a:t>
            </a:r>
          </a:p>
          <a:p>
            <a:r>
              <a:rPr lang="en-US" dirty="0"/>
              <a:t>Wildcard (*)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3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420B2DFF-D861-BC4B-9CCE-FC8D7593B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1330" b="5728"/>
          <a:stretch/>
        </p:blipFill>
        <p:spPr>
          <a:xfrm>
            <a:off x="3263503" y="0"/>
            <a:ext cx="5664994" cy="6858000"/>
          </a:xfrm>
        </p:spPr>
      </p:pic>
    </p:spTree>
    <p:extLst>
      <p:ext uri="{BB962C8B-B14F-4D97-AF65-F5344CB8AC3E}">
        <p14:creationId xmlns:p14="http://schemas.microsoft.com/office/powerpoint/2010/main" val="993005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51B4-E381-E84F-8330-D19396AD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put in a .</a:t>
            </a:r>
            <a:r>
              <a:rPr lang="en-US" dirty="0" err="1"/>
              <a:t>gitignore</a:t>
            </a:r>
            <a:r>
              <a:rPr lang="en-US" dirty="0"/>
              <a:t> file?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FA9F8-EE46-2747-A7BE-09BAFEB17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communities and languages have guidelines -- </a:t>
            </a:r>
            <a:r>
              <a:rPr lang="en-US" dirty="0">
                <a:hlinkClick r:id="rId2"/>
              </a:rPr>
              <a:t>https://www.gitignore.io/</a:t>
            </a:r>
            <a:endParaRPr lang="en-US" dirty="0"/>
          </a:p>
          <a:p>
            <a:r>
              <a:rPr lang="en-US" dirty="0"/>
              <a:t>All of your personal environment configuration should be ignored:</a:t>
            </a:r>
          </a:p>
          <a:p>
            <a:pPr lvl="1"/>
            <a:r>
              <a:rPr lang="en-US" dirty="0"/>
              <a:t>.idea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vscode</a:t>
            </a:r>
            <a:endParaRPr lang="en-US" dirty="0"/>
          </a:p>
          <a:p>
            <a:r>
              <a:rPr lang="en-US" dirty="0"/>
              <a:t>Certain confidential components of applications you will build</a:t>
            </a:r>
          </a:p>
          <a:p>
            <a:pPr lvl="1"/>
            <a:r>
              <a:rPr lang="en-US" dirty="0"/>
              <a:t>Client secrets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API keys</a:t>
            </a:r>
          </a:p>
        </p:txBody>
      </p:sp>
    </p:spTree>
    <p:extLst>
      <p:ext uri="{BB962C8B-B14F-4D97-AF65-F5344CB8AC3E}">
        <p14:creationId xmlns:p14="http://schemas.microsoft.com/office/powerpoint/2010/main" val="816295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1F654-9A32-7141-96B0-9013666D7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cap="all"/>
              <a:t>Branches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A close up of a tree&#10;&#10;Description automatically generated">
            <a:extLst>
              <a:ext uri="{FF2B5EF4-FFF2-40B4-BE49-F238E27FC236}">
                <a16:creationId xmlns:a16="http://schemas.microsoft.com/office/drawing/2014/main" id="{0EB2B948-8108-F54C-AEDC-CE7452F16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379023" y="1936940"/>
            <a:ext cx="5659222" cy="318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70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0EA8-0379-4349-B617-9FAF5464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branch?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6B56-1034-C644-A0CA-4387EDDB0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branch is a pointer to a commit</a:t>
            </a:r>
          </a:p>
          <a:p>
            <a:r>
              <a:rPr lang="en-US" dirty="0"/>
              <a:t>Your entire git history is actually a LinkedList of commits</a:t>
            </a:r>
          </a:p>
          <a:p>
            <a:r>
              <a:rPr lang="en-US" dirty="0"/>
              <a:t>Changing branches is simply changing your HEAD pointer</a:t>
            </a:r>
          </a:p>
          <a:p>
            <a:r>
              <a:rPr lang="en-US" dirty="0"/>
              <a:t>HEAD is a special pointer that points to the latest commit of the currently checked out branch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39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3111-1403-1440-AAA9-AD4B4AF8B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Branch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026F8-89BF-CD4B-8DBA-9D489B3EF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branch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args</a:t>
            </a:r>
            <a:r>
              <a:rPr lang="en-US" dirty="0"/>
              <a:t> – lists branches</a:t>
            </a:r>
          </a:p>
          <a:p>
            <a:pPr lvl="1"/>
            <a:r>
              <a:rPr lang="en-US" dirty="0"/>
              <a:t>&lt;name&gt; -- creates a new branch named &lt;name&gt;</a:t>
            </a:r>
          </a:p>
          <a:p>
            <a:r>
              <a:rPr lang="en-US" dirty="0"/>
              <a:t>git checkout &lt;branch&gt;</a:t>
            </a:r>
          </a:p>
          <a:p>
            <a:pPr lvl="1"/>
            <a:r>
              <a:rPr lang="en-US" dirty="0"/>
              <a:t>Switches which branch you are currently working on</a:t>
            </a:r>
          </a:p>
          <a:p>
            <a:r>
              <a:rPr lang="en-US" dirty="0"/>
              <a:t>git merge &lt;branch&gt;</a:t>
            </a:r>
          </a:p>
          <a:p>
            <a:pPr lvl="1"/>
            <a:r>
              <a:rPr lang="en-US" dirty="0"/>
              <a:t>Merges the contents of &lt;branch&gt; into the branch you are currently 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825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04B8C-D257-6C47-8E20-FC31C927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24224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Branch Example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57516BBE-6523-AA46-8EF9-631E652E224B}" type="slidenum">
              <a:rPr lang="zh-TW" altLang="en-US">
                <a:solidFill>
                  <a:srgbClr val="898989"/>
                </a:solidFill>
              </a:rPr>
              <a:pPr/>
              <a:t>19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-22225"/>
            <a:ext cx="9180513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1815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606BD-833C-0E47-96B2-E57B376A7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Acknowledgements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D6A9221-E802-469A-ADE7-890A7C99F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7" y="5673730"/>
            <a:ext cx="10731565" cy="5093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*This isn’t all my intellectual property*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925596E-AD02-DD40-8621-53CCEA6C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36" y="1037253"/>
            <a:ext cx="3555130" cy="2684123"/>
          </a:xfrm>
          <a:prstGeom prst="rect">
            <a:avLst/>
          </a:prstGeom>
        </p:spPr>
      </p:pic>
      <p:pic>
        <p:nvPicPr>
          <p:cNvPr id="11" name="Content Placeholder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9429283-5C9A-174C-8A9E-E6A26E722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800" y="1221741"/>
            <a:ext cx="3561766" cy="2315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812717-D774-8141-BBED-1D43A577F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300" y="1337498"/>
            <a:ext cx="3561766" cy="2083632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57591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EF7019C5-AA81-9C4A-8BDF-04AD883A7EC3}" type="slidenum">
              <a:rPr lang="zh-TW" altLang="en-US">
                <a:solidFill>
                  <a:srgbClr val="898989"/>
                </a:solidFill>
              </a:rPr>
              <a:pPr/>
              <a:t>20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44624"/>
            <a:ext cx="9150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0" y="1196752"/>
            <a:ext cx="4114800" cy="2808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40016" y="1916833"/>
                <a:ext cx="3538736" cy="780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𝑊𝑜𝑟𝑘𝑖𝑛𝑔𝐷𝑖𝑟𝑒𝑐𝑡𝑜𝑟𝑦</m:t>
                      </m:r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𝐻𝐸𝐴𝐷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916832"/>
                <a:ext cx="3538736" cy="780535"/>
              </a:xfrm>
              <a:prstGeom prst="rect">
                <a:avLst/>
              </a:prstGeom>
              <a:blipFill rotWithShape="0">
                <a:blip r:embed="rId4"/>
                <a:stretch>
                  <a:fillRect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643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934A3391-D87E-D74B-B43C-75C6572D296F}" type="slidenum">
              <a:rPr lang="zh-TW" altLang="en-US">
                <a:solidFill>
                  <a:srgbClr val="898989"/>
                </a:solidFill>
              </a:rPr>
              <a:pPr/>
              <a:t>21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471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-30163"/>
            <a:ext cx="9191625" cy="688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40016" y="1916833"/>
                <a:ext cx="3538736" cy="7887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𝑊𝑜𝑟𝑘𝑖𝑛𝑔𝐷𝑖𝑟𝑒𝑐𝑡𝑜𝑟𝑦</m:t>
                      </m:r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𝐸𝑥𝑝𝑒𝑟𝑖𝑚𝑒𝑛𝑡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1916833"/>
                <a:ext cx="3538736" cy="7887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303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EADA9DCE-7A86-A64B-B853-8E41AB8B2664}" type="slidenum">
              <a:rPr lang="zh-TW" altLang="en-US">
                <a:solidFill>
                  <a:srgbClr val="898989"/>
                </a:solidFill>
              </a:rPr>
              <a:pPr/>
              <a:t>22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7" y="0"/>
            <a:ext cx="9151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307832" y="752197"/>
                <a:ext cx="3538736" cy="7887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𝑊𝑜𝑟𝑘𝑖𝑛𝑔𝐷𝑖𝑟𝑒𝑐𝑡𝑜𝑟𝑦</m:t>
                      </m:r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𝐸𝑥𝑝𝑒𝑟𝑖𝑚𝑒𝑛𝑡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32" y="752197"/>
                <a:ext cx="3538736" cy="7887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000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18DAB1D3-FFDB-F54E-AAF3-9D626B29B0B6}" type="slidenum">
              <a:rPr lang="zh-TW" altLang="en-US">
                <a:solidFill>
                  <a:srgbClr val="898989"/>
                </a:solidFill>
              </a:rPr>
              <a:pPr/>
              <a:t>23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38" y="1"/>
            <a:ext cx="9174163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244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96C4FEF9-97A7-D741-A57B-7BC89B99533C}" type="slidenum">
              <a:rPr lang="zh-TW" altLang="en-US">
                <a:solidFill>
                  <a:srgbClr val="898989"/>
                </a:solidFill>
              </a:rPr>
              <a:pPr/>
              <a:t>24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51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305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242E95A7-E8A7-C342-9B2B-EE2474210670}" type="slidenum">
              <a:rPr lang="zh-TW" altLang="en-US">
                <a:solidFill>
                  <a:srgbClr val="898989"/>
                </a:solidFill>
              </a:rPr>
              <a:pPr/>
              <a:t>25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512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6" y="0"/>
            <a:ext cx="9159875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3417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8D716876-F9B1-BD4E-8D82-3F3DB230FC8F}" type="slidenum">
              <a:rPr lang="zh-TW" altLang="en-US">
                <a:solidFill>
                  <a:srgbClr val="898989"/>
                </a:solidFill>
              </a:rPr>
              <a:pPr/>
              <a:t>26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51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20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altLang="zh-TW"/>
              <a:t>Merging</a:t>
            </a:r>
            <a:endParaRPr lang="zh-TW" alt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3251" name="Picture 2" descr="A picture containing clock, object&#13;&#10;&#13;&#10;Description automatically genera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61" y="825080"/>
            <a:ext cx="6517065" cy="488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Content Placeholder 2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altLang="zh-TW" dirty="0"/>
              <a:t>What do we do with this mess?</a:t>
            </a:r>
          </a:p>
          <a:p>
            <a:pPr lvl="1"/>
            <a:r>
              <a:rPr lang="en-US" altLang="zh-TW" dirty="0"/>
              <a:t>Merge them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spcAft>
                <a:spcPts val="600"/>
              </a:spcAft>
            </a:pPr>
            <a:fld id="{91577A91-D77D-B947-8901-96F835D46819}" type="slidenum">
              <a:rPr lang="zh-TW" altLang="en-US"/>
              <a:pPr>
                <a:spcAft>
                  <a:spcPts val="600"/>
                </a:spcAft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320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73" name="Title 1"/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altLang="zh-TW"/>
              <a:t>Merging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spcAft>
                <a:spcPts val="600"/>
              </a:spcAft>
            </a:pPr>
            <a:fld id="{7C049760-3995-E340-80AB-8EDFA2FFA531}" type="slidenum">
              <a:rPr lang="zh-TW" altLang="en-US"/>
              <a:pPr>
                <a:spcAft>
                  <a:spcPts val="600"/>
                </a:spcAft>
              </a:pPr>
              <a:t>28</a:t>
            </a:fld>
            <a:endParaRPr lang="en-US" altLang="zh-TW"/>
          </a:p>
        </p:txBody>
      </p:sp>
      <p:graphicFrame>
        <p:nvGraphicFramePr>
          <p:cNvPr id="54276" name="Content Placeholder 2">
            <a:extLst>
              <a:ext uri="{FF2B5EF4-FFF2-40B4-BE49-F238E27FC236}">
                <a16:creationId xmlns:a16="http://schemas.microsoft.com/office/drawing/2014/main" id="{F12C76EE-96F3-4DC5-BCAA-B5CC4448E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946957"/>
              </p:ext>
            </p:extLst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0802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2D2D6399-F2E8-814B-AE13-42154AE3B963}" type="slidenum">
              <a:rPr lang="zh-TW" altLang="en-US">
                <a:solidFill>
                  <a:srgbClr val="898989"/>
                </a:solidFill>
              </a:rPr>
              <a:pPr/>
              <a:t>29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51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99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ADB0560-EEDA-6245-8714-F3CD21915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3700" y="1289918"/>
            <a:ext cx="2927568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61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134972EB-ACC3-D448-877B-77453ECCE493}" type="slidenum">
              <a:rPr lang="zh-TW" altLang="en-US">
                <a:solidFill>
                  <a:srgbClr val="898989"/>
                </a:solidFill>
              </a:rPr>
              <a:pPr/>
              <a:t>30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6" y="1"/>
            <a:ext cx="9172575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79576" y="522972"/>
            <a:ext cx="4536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Three-Way Merge (Simplified)</a:t>
            </a:r>
          </a:p>
          <a:p>
            <a:endParaRPr lang="en-US" dirty="0"/>
          </a:p>
          <a:p>
            <a:r>
              <a:rPr lang="en-US" dirty="0"/>
              <a:t>C6  =  (C4 – C1) + (C5-C1)</a:t>
            </a:r>
          </a:p>
        </p:txBody>
      </p:sp>
    </p:spTree>
    <p:extLst>
      <p:ext uri="{BB962C8B-B14F-4D97-AF65-F5344CB8AC3E}">
        <p14:creationId xmlns:p14="http://schemas.microsoft.com/office/powerpoint/2010/main" val="666702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73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2BF5FA0A-2AC1-7C42-A296-EE1F9B652D40}" type="slidenum">
              <a:rPr lang="zh-TW" altLang="en-US">
                <a:solidFill>
                  <a:srgbClr val="898989"/>
                </a:solidFill>
              </a:rPr>
              <a:pPr/>
              <a:t>31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4763"/>
            <a:ext cx="91567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425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83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ABF67AB3-9954-0747-8ACD-C8B63CD36EC4}" type="slidenum">
              <a:rPr lang="zh-TW" altLang="en-US">
                <a:solidFill>
                  <a:srgbClr val="898989"/>
                </a:solidFill>
              </a:rPr>
              <a:pPr/>
              <a:t>32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51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4293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3987B1A4-B884-C341-B669-FF83218906BC}" type="slidenum">
              <a:rPr lang="zh-TW" altLang="en-US">
                <a:solidFill>
                  <a:srgbClr val="898989"/>
                </a:solidFill>
              </a:rPr>
              <a:pPr/>
              <a:t>33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0"/>
            <a:ext cx="9151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0095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4BB9872E-B5EE-4748-800B-3375C3C96D08}" type="slidenum">
              <a:rPr lang="zh-TW" altLang="en-US">
                <a:solidFill>
                  <a:srgbClr val="898989"/>
                </a:solidFill>
              </a:rPr>
              <a:pPr/>
              <a:t>34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"/>
            <a:ext cx="9155113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629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6EA85A4-38E9-4E5F-98C1-DC84DE0A3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0852F2F7-25A7-4AB6-946A-0E98BBEBC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BAB17-F507-E14B-B8F1-6222717EC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2" y="1480930"/>
            <a:ext cx="530113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 dirty="0"/>
              <a:t>Branching Structure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5E1C3F-7CC0-9943-AA2A-06230A926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5" y="763860"/>
            <a:ext cx="5577122" cy="230056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8AE40DC8-0A4F-BF4C-8BF8-FE63A201A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7394" y="4201327"/>
            <a:ext cx="5577123" cy="15197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71C832-19E1-6B47-9119-D7331AEE30D9}"/>
              </a:ext>
            </a:extLst>
          </p:cNvPr>
          <p:cNvSpPr txBox="1"/>
          <p:nvPr/>
        </p:nvSpPr>
        <p:spPr>
          <a:xfrm>
            <a:off x="1478522" y="4905006"/>
            <a:ext cx="4003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 Git if you want to learn more</a:t>
            </a:r>
          </a:p>
          <a:p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</a:t>
            </a:r>
          </a:p>
        </p:txBody>
      </p:sp>
    </p:spTree>
    <p:extLst>
      <p:ext uri="{BB962C8B-B14F-4D97-AF65-F5344CB8AC3E}">
        <p14:creationId xmlns:p14="http://schemas.microsoft.com/office/powerpoint/2010/main" val="1796048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89BEE-53E7-CB45-B9F4-91FE9D96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49BAA-5905-C840-A2B1-305BA9029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do when you run into a merge conflict?!?!?</a:t>
            </a:r>
          </a:p>
          <a:p>
            <a:pPr lvl="1"/>
            <a:r>
              <a:rPr lang="en-US" dirty="0"/>
              <a:t>Panic</a:t>
            </a:r>
          </a:p>
          <a:p>
            <a:pPr lvl="1"/>
            <a:r>
              <a:rPr lang="en-US" dirty="0"/>
              <a:t>Cry</a:t>
            </a:r>
          </a:p>
          <a:p>
            <a:pPr lvl="1"/>
            <a:r>
              <a:rPr lang="en-US" dirty="0"/>
              <a:t>Re-clone your repo</a:t>
            </a:r>
          </a:p>
          <a:p>
            <a:pPr lvl="1"/>
            <a:r>
              <a:rPr lang="en-US" dirty="0"/>
              <a:t>All of the above </a:t>
            </a:r>
          </a:p>
          <a:p>
            <a:r>
              <a:rPr lang="en-US" dirty="0"/>
              <a:t>Lets work through a merge conflict together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36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83855-5BC0-0244-B3BA-63C34213C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24224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Make a repo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970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8040757-A9B4-574A-93AB-F378DC6B1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391" y="480515"/>
            <a:ext cx="9279216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70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6098EA-0548-AE47-8D86-1E37C9679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391" y="480515"/>
            <a:ext cx="9279216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6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7E033-AF86-6841-B460-76736322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Overview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35BC4F0-08BE-4572-8146-F1E92679C4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86813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3190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8AD045-9681-3649-8A2B-D77A67F9D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391" y="480515"/>
            <a:ext cx="9279216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6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C76A-56B7-2B40-85BF-6B4D3BA6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local repo to use remote we just 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32C8E-0657-F149-BAF9-4B9A00FDD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git-conflict</a:t>
            </a:r>
          </a:p>
          <a:p>
            <a:pPr marL="0" indent="0">
              <a:buNone/>
            </a:pPr>
            <a:r>
              <a:rPr lang="en-US" dirty="0"/>
              <a:t>$ cd git-conflict</a:t>
            </a:r>
          </a:p>
          <a:p>
            <a:pPr marL="0" indent="0">
              <a:buNone/>
            </a:pPr>
            <a:r>
              <a:rPr lang="en-US" dirty="0"/>
              <a:t>$ git </a:t>
            </a:r>
            <a:r>
              <a:rPr lang="en-US" dirty="0" err="1"/>
              <a:t>init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 echo “git-conflict resolution” &gt;&gt; </a:t>
            </a:r>
            <a:r>
              <a:rPr lang="en-US" dirty="0" err="1"/>
              <a:t>README.md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 git add </a:t>
            </a:r>
            <a:r>
              <a:rPr lang="en-US" dirty="0" err="1"/>
              <a:t>README.md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 git commit –m “initial commit”</a:t>
            </a:r>
          </a:p>
          <a:p>
            <a:pPr marL="0" indent="0">
              <a:buNone/>
            </a:pPr>
            <a:r>
              <a:rPr lang="en-US" dirty="0"/>
              <a:t>$ git remote add origin </a:t>
            </a:r>
            <a:r>
              <a:rPr lang="en-US" dirty="0">
                <a:hlinkClick r:id="rId2"/>
              </a:rPr>
              <a:t>git@github.com:USERNAME/git-conflict.git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 git push –u origin master </a:t>
            </a:r>
          </a:p>
        </p:txBody>
      </p:sp>
    </p:spTree>
    <p:extLst>
      <p:ext uri="{BB962C8B-B14F-4D97-AF65-F5344CB8AC3E}">
        <p14:creationId xmlns:p14="http://schemas.microsoft.com/office/powerpoint/2010/main" val="3145097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0795B-EE07-5647-BE97-3CDE0D0F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24224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Make a Conflict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85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F6CC4B9-A6A2-FE48-A487-2D0C1185F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3016" b="71522"/>
          <a:stretch/>
        </p:blipFill>
        <p:spPr>
          <a:xfrm>
            <a:off x="1382158" y="480515"/>
            <a:ext cx="9427682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50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E1D4DAD5-5303-BA48-8864-4519D7838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0741" b="85270"/>
          <a:stretch/>
        </p:blipFill>
        <p:spPr>
          <a:xfrm>
            <a:off x="482600" y="2110326"/>
            <a:ext cx="11226799" cy="263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64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B7BD5EA-896E-1E40-A101-36728BA85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8719" b="89198"/>
          <a:stretch/>
        </p:blipFill>
        <p:spPr>
          <a:xfrm>
            <a:off x="482600" y="2215153"/>
            <a:ext cx="11226799" cy="24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68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9984652B-DC2B-3F42-A928-ACD1522C6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6444" b="63666"/>
          <a:stretch/>
        </p:blipFill>
        <p:spPr>
          <a:xfrm>
            <a:off x="482600" y="500012"/>
            <a:ext cx="11226799" cy="58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381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FC6BF5E-B13B-B649-8B1A-12B505692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1543" b="89423"/>
          <a:stretch/>
        </p:blipFill>
        <p:spPr>
          <a:xfrm>
            <a:off x="482600" y="2122665"/>
            <a:ext cx="11226799" cy="26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32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914EBED-89E1-2149-B8A6-3611DC468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4962" b="93070"/>
          <a:stretch/>
        </p:blipFill>
        <p:spPr>
          <a:xfrm>
            <a:off x="482600" y="2455623"/>
            <a:ext cx="11226799" cy="194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65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0F6B17D-32F7-8C4F-92E0-14BD290FC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6269" b="54042"/>
          <a:stretch/>
        </p:blipFill>
        <p:spPr>
          <a:xfrm>
            <a:off x="1610575" y="480515"/>
            <a:ext cx="8970848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9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EC3DF-0FAF-F148-95FB-0448AF296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Why Git?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FB608B7E-AC54-6942-BDB1-0DEDA94AF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403" y="1414601"/>
            <a:ext cx="4207669" cy="42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50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67ADCCA-3609-FC4F-BE57-4BBD10FB0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9491" b="85410"/>
          <a:stretch/>
        </p:blipFill>
        <p:spPr>
          <a:xfrm>
            <a:off x="482600" y="1748893"/>
            <a:ext cx="11226799" cy="33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70B040-AC02-F049-A638-8B8F570D9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6953" b="22310"/>
          <a:stretch/>
        </p:blipFill>
        <p:spPr>
          <a:xfrm>
            <a:off x="3484122" y="480515"/>
            <a:ext cx="5223754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56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CF8F-6E5D-B44E-9233-22C26D6B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results in the following</a:t>
            </a: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1CC617A-6869-E64E-AB4B-47EC92583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5621" y="1800224"/>
            <a:ext cx="8740758" cy="3257551"/>
          </a:xfrm>
        </p:spPr>
      </p:pic>
    </p:spTree>
    <p:extLst>
      <p:ext uri="{BB962C8B-B14F-4D97-AF65-F5344CB8AC3E}">
        <p14:creationId xmlns:p14="http://schemas.microsoft.com/office/powerpoint/2010/main" val="4204352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F38F7-3529-E142-A44B-C8166ABFA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24224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Questions?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2238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B8A07-C46E-C340-98AC-64F30ADED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24224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Thank You!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50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F6D76-4D99-F943-A91C-D099081D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 Storage</a:t>
            </a:r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DCF0DF66-01FC-4675-AEF7-942A94569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764971"/>
            <a:ext cx="4349930" cy="3472543"/>
          </a:xfrm>
        </p:spPr>
        <p:txBody>
          <a:bodyPr>
            <a:normAutofit/>
          </a:bodyPr>
          <a:lstStyle/>
          <a:p>
            <a:r>
              <a:rPr lang="en-US" sz="1500" dirty="0"/>
              <a:t>Git</a:t>
            </a:r>
          </a:p>
          <a:p>
            <a:pPr lvl="1"/>
            <a:r>
              <a:rPr lang="en-US" sz="1500" dirty="0"/>
              <a:t>40 Character SHA-1 hashes </a:t>
            </a:r>
          </a:p>
          <a:p>
            <a:pPr lvl="1"/>
            <a:r>
              <a:rPr lang="en-US" sz="1500" dirty="0"/>
              <a:t>Every copy has the entire repo history</a:t>
            </a:r>
          </a:p>
          <a:p>
            <a:r>
              <a:rPr lang="en-US" sz="1500" dirty="0"/>
              <a:t>SVN </a:t>
            </a:r>
          </a:p>
          <a:p>
            <a:pPr lvl="1"/>
            <a:r>
              <a:rPr lang="en-US" sz="1500" dirty="0"/>
              <a:t>Version # increments on every change</a:t>
            </a:r>
          </a:p>
          <a:p>
            <a:pPr lvl="1"/>
            <a:r>
              <a:rPr lang="en-US" sz="1500" dirty="0"/>
              <a:t>Need backups in case the server fails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D4DB90-16AF-1543-8329-3A0A5D64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683" y="818537"/>
            <a:ext cx="5384074" cy="2355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071FD-E190-D744-9C76-16AAF9D6F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683" y="3739709"/>
            <a:ext cx="5384074" cy="226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71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8979-685C-E148-AF3A-26FFC3A2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CEAE8-7C73-8741-A108-B93E3BC0E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Centralized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BF75E-9175-6145-B080-1D78FAB6FA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Server w/ database</a:t>
            </a:r>
          </a:p>
          <a:p>
            <a:r>
              <a:rPr lang="en-US" dirty="0"/>
              <a:t>Client w/ working copy</a:t>
            </a:r>
          </a:p>
          <a:p>
            <a:r>
              <a:rPr lang="en-US" dirty="0"/>
              <a:t>Serialized Workflow</a:t>
            </a:r>
          </a:p>
          <a:p>
            <a:r>
              <a:rPr lang="en-US" dirty="0"/>
              <a:t>Must be on a network to communicate w/ server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980449-9D77-8E42-8128-1BA52EA5B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Distributed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7C8F3B-4B57-844F-98F3-5BB519C9051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Central server only by convention </a:t>
            </a:r>
          </a:p>
          <a:p>
            <a:r>
              <a:rPr lang="en-US" dirty="0"/>
              <a:t>Backups aren’t necessary, as everyone has a complete history</a:t>
            </a:r>
          </a:p>
          <a:p>
            <a:r>
              <a:rPr lang="en-US" dirty="0"/>
              <a:t>Distributed Workflow</a:t>
            </a:r>
          </a:p>
          <a:p>
            <a:r>
              <a:rPr lang="en-US" dirty="0"/>
              <a:t>VCS features online or offline</a:t>
            </a:r>
          </a:p>
        </p:txBody>
      </p:sp>
    </p:spTree>
    <p:extLst>
      <p:ext uri="{BB962C8B-B14F-4D97-AF65-F5344CB8AC3E}">
        <p14:creationId xmlns:p14="http://schemas.microsoft.com/office/powerpoint/2010/main" val="3410403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5A59B-0D98-5545-B622-4E1234753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/>
              <a:t>Git Basics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BC8F3D3-EC4B-FD4F-AA90-508A486A0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65" y="1340841"/>
            <a:ext cx="4625538" cy="43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8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2FA5-1C88-8943-9019-05BA654B1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Bare Necessities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3B7A-FBBF-674B-A47E-7B5B79F53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Stages files to be a part of the next commit</a:t>
            </a:r>
          </a:p>
          <a:p>
            <a:r>
              <a:rPr lang="en-US" dirty="0"/>
              <a:t>git commit</a:t>
            </a:r>
          </a:p>
          <a:p>
            <a:pPr lvl="1"/>
            <a:r>
              <a:rPr lang="en-US" dirty="0"/>
              <a:t>Commits files from staging area </a:t>
            </a:r>
          </a:p>
          <a:p>
            <a:pPr lvl="1"/>
            <a:r>
              <a:rPr lang="en-US" dirty="0"/>
              <a:t>(adds a commit “node” to the git history “linked list”)</a:t>
            </a:r>
          </a:p>
        </p:txBody>
      </p:sp>
    </p:spTree>
    <p:extLst>
      <p:ext uri="{BB962C8B-B14F-4D97-AF65-F5344CB8AC3E}">
        <p14:creationId xmlns:p14="http://schemas.microsoft.com/office/powerpoint/2010/main" val="411322646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584</Words>
  <Application>Microsoft Macintosh PowerPoint</Application>
  <PresentationFormat>Widescreen</PresentationFormat>
  <Paragraphs>128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Calibri</vt:lpstr>
      <vt:lpstr>Cambria Math</vt:lpstr>
      <vt:lpstr>Franklin Gothic Book</vt:lpstr>
      <vt:lpstr>Crop</vt:lpstr>
      <vt:lpstr>Git</vt:lpstr>
      <vt:lpstr>Acknowledgements</vt:lpstr>
      <vt:lpstr>PowerPoint Presentation</vt:lpstr>
      <vt:lpstr>Overview</vt:lpstr>
      <vt:lpstr>Why Git?</vt:lpstr>
      <vt:lpstr>Data Storage</vt:lpstr>
      <vt:lpstr>Centralized vs Distributed</vt:lpstr>
      <vt:lpstr>Git Basics</vt:lpstr>
      <vt:lpstr>The Bare Necessities</vt:lpstr>
      <vt:lpstr>Remote Commands</vt:lpstr>
      <vt:lpstr>The .gitignore </vt:lpstr>
      <vt:lpstr>What is a .gitignore?</vt:lpstr>
      <vt:lpstr>PowerPoint Presentation</vt:lpstr>
      <vt:lpstr>What do I put in a .gitignore file?</vt:lpstr>
      <vt:lpstr>Branches</vt:lpstr>
      <vt:lpstr>What is a branch?</vt:lpstr>
      <vt:lpstr>Git Branch Commands</vt:lpstr>
      <vt:lpstr>Branch Example</vt:lpstr>
      <vt:lpstr>PowerPoint Presentation</vt:lpstr>
      <vt:lpstr>PowerPoint Presentation</vt:lpstr>
      <vt:lpstr>PowerPoint Presentation</vt:lpstr>
      <vt:lpstr>e</vt:lpstr>
      <vt:lpstr>PowerPoint Presentation</vt:lpstr>
      <vt:lpstr>PowerPoint Presentation</vt:lpstr>
      <vt:lpstr>PowerPoint Presentation</vt:lpstr>
      <vt:lpstr>PowerPoint Presentation</vt:lpstr>
      <vt:lpstr>Merging</vt:lpstr>
      <vt:lpstr>Merging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Branching Structure</vt:lpstr>
      <vt:lpstr>CONFLICT</vt:lpstr>
      <vt:lpstr>Make a repo</vt:lpstr>
      <vt:lpstr>PowerPoint Presentation</vt:lpstr>
      <vt:lpstr>PowerPoint Presentation</vt:lpstr>
      <vt:lpstr>PowerPoint Presentation</vt:lpstr>
      <vt:lpstr>Initialize local repo to use remote we just made</vt:lpstr>
      <vt:lpstr>Make a Conflict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results in the following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Powers, Alexander B</dc:creator>
  <cp:lastModifiedBy>Powers, Alexander B</cp:lastModifiedBy>
  <cp:revision>2</cp:revision>
  <dcterms:created xsi:type="dcterms:W3CDTF">2018-11-26T21:28:37Z</dcterms:created>
  <dcterms:modified xsi:type="dcterms:W3CDTF">2018-11-26T21:39:58Z</dcterms:modified>
</cp:coreProperties>
</file>